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3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41" r:id="rId2"/>
    <p:sldId id="334" r:id="rId3"/>
    <p:sldId id="342" r:id="rId4"/>
    <p:sldId id="343" r:id="rId5"/>
    <p:sldId id="344" r:id="rId6"/>
    <p:sldId id="345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19C409-161C-4DD8-B768-F7F0D7FFFADD}" v="5" dt="2026-06-22T11:40:27.70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70388" autoAdjust="0"/>
  </p:normalViewPr>
  <p:slideViewPr>
    <p:cSldViewPr snapToGrid="0">
      <p:cViewPr varScale="1">
        <p:scale>
          <a:sx n="19" d="100"/>
          <a:sy n="19" d="100"/>
        </p:scale>
        <p:origin x="169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8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99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sz="1800">
                <a:solidFill>
                  <a:srgbClr val="464646"/>
                </a:solidFill>
                <a:latin typeface="Calibri"/>
              </a:defRP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20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5551602"/>
            <a:ext cx="19594513" cy="6012917"/>
          </a:xfrm>
        </p:spPr>
        <p:txBody>
          <a:bodyPr/>
          <a:lstStyle/>
          <a:p>
            <a:r>
              <a:rPr lang="en-US" dirty="0"/>
              <a:t>Macam Dattathreya, PhD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Reformed MOSA for Ground Combat Vehicles</a:t>
            </a:r>
            <a:endParaRPr lang="en-US" dirty="0"/>
          </a:p>
          <a:p>
            <a:r>
              <a:rPr lang="en-US" dirty="0"/>
              <a:t> 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9C0ED2C9-E2EF-0FBB-A199-455761D49D66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1104684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 </a:t>
            </a:r>
            <a:r>
              <a:rPr lang="en-US" sz="2400" dirty="0">
                <a:latin typeface="Helvetica Neue"/>
                <a:ea typeface="Helvetica Neue"/>
                <a:cs typeface="Helvetica Neue"/>
                <a:sym typeface="Helvetica Neue"/>
              </a:rPr>
              <a:t>OPSEC-2026-352</a:t>
            </a:r>
            <a:endParaRPr lang="en-US" sz="2400" dirty="0"/>
          </a:p>
          <a:p>
            <a:endParaRPr lang="en-U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94959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79C523-E3F3-4383-4BFF-DCD9C4D31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9577" y="2533708"/>
            <a:ext cx="11519647" cy="10004425"/>
          </a:xfrm>
        </p:spPr>
        <p:txBody>
          <a:bodyPr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</a:rPr>
              <a:t>Combat vehicles outlive any single technology wave.</a:t>
            </a:r>
            <a:endParaRPr lang="en-US" dirty="0"/>
          </a:p>
          <a:p>
            <a:pPr marL="342900" indent="-342900">
              <a:buSzPct val="100000"/>
              <a:buChar char="•"/>
            </a:pPr>
            <a:endParaRPr lang="en-US" b="1" dirty="0">
              <a:solidFill>
                <a:srgbClr val="00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b="1" dirty="0">
                <a:solidFill>
                  <a:srgbClr val="000000"/>
                </a:solidFill>
              </a:rPr>
              <a:t>Old model</a:t>
            </a:r>
            <a:r>
              <a:rPr lang="en-US" dirty="0">
                <a:solidFill>
                  <a:srgbClr val="000000"/>
                </a:solidFill>
              </a:rPr>
              <a:t>: government as system architect and bottleneck.</a:t>
            </a:r>
            <a:endParaRPr lang="en-US" dirty="0"/>
          </a:p>
          <a:p>
            <a:pPr marL="342900" indent="-342900">
              <a:buSzPct val="100000"/>
              <a:buChar char="•"/>
            </a:pPr>
            <a:endParaRPr lang="en-US" b="1" dirty="0">
              <a:solidFill>
                <a:srgbClr val="00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b="1" dirty="0">
                <a:solidFill>
                  <a:srgbClr val="000000"/>
                </a:solidFill>
              </a:rPr>
              <a:t>New model</a:t>
            </a:r>
            <a:r>
              <a:rPr lang="en-US" dirty="0">
                <a:solidFill>
                  <a:srgbClr val="000000"/>
                </a:solidFill>
              </a:rPr>
              <a:t>: government as ecosystem governor.</a:t>
            </a:r>
            <a:endParaRPr lang="en-US" dirty="0"/>
          </a:p>
          <a:p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b="1" dirty="0">
                <a:solidFill>
                  <a:srgbClr val="000000"/>
                </a:solidFill>
              </a:rPr>
              <a:t>Objective</a:t>
            </a:r>
            <a:r>
              <a:rPr lang="en-US" dirty="0">
                <a:solidFill>
                  <a:srgbClr val="000000"/>
                </a:solidFill>
              </a:rPr>
              <a:t>: rapid, multi-vendor upgrades at portfolio scale.</a:t>
            </a:r>
            <a:endParaRPr lang="en-US" dirty="0"/>
          </a:p>
          <a:p>
            <a:pPr marL="342900" indent="-342900">
              <a:buSzPct val="10000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</a:rPr>
              <a:t>Align vendors and consortia via standards, data, and incentives.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9DC5F-96A5-C642-99AC-39A21DA50B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9577" y="238931"/>
            <a:ext cx="15231035" cy="141057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Why Reformed MOSA, Why Now?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4DF867-06F2-1ACF-22E5-B1A60CFEA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5468" y="3770949"/>
            <a:ext cx="12210999" cy="6174101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64F4D532-7270-B9A0-4629-25BD11AE0F1A}"/>
              </a:ext>
            </a:extLst>
          </p:cNvPr>
          <p:cNvSpPr txBox="1">
            <a:spLocks/>
          </p:cNvSpPr>
          <p:nvPr/>
        </p:nvSpPr>
        <p:spPr>
          <a:xfrm>
            <a:off x="13001783" y="12066493"/>
            <a:ext cx="11104684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Approved for public release; distribution is unlimited. OPSEC # </a:t>
            </a:r>
            <a:r>
              <a:rPr lang="en-US" sz="2400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OPSEC-2026-352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18114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92EFD-27B9-8CB0-40BC-38C48152D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973D19-FB18-CB13-473E-D291A1B0D4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333" y="4183214"/>
            <a:ext cx="12461689" cy="6174101"/>
          </a:xfrm>
        </p:spPr>
        <p:txBody>
          <a:bodyPr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</a:rPr>
              <a:t>Separates platform specifics from reusable standards and differentiated products.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78891-F5CD-6543-5941-5BC026A429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9577" y="238931"/>
            <a:ext cx="17328776" cy="141057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Pillars 1-2: Tiered Standards for Modularity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E38144-3966-7B32-A847-0DDA6F057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3022" y="2964237"/>
            <a:ext cx="9801810" cy="9461019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C9D809E4-3280-09CC-2DAE-CDA94C2BDDC8}"/>
              </a:ext>
            </a:extLst>
          </p:cNvPr>
          <p:cNvSpPr txBox="1">
            <a:spLocks/>
          </p:cNvSpPr>
          <p:nvPr/>
        </p:nvSpPr>
        <p:spPr>
          <a:xfrm>
            <a:off x="3933982" y="12425256"/>
            <a:ext cx="17071817" cy="46950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OPSEC # </a:t>
            </a:r>
            <a:r>
              <a:rPr lang="en-US" sz="2400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OPSEC-2026-352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51275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C2DEB-587C-085F-76FB-E4AB7F0F6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603D45-6C86-AB5D-D87E-32C098477C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334" y="4183214"/>
            <a:ext cx="11519646" cy="6174101"/>
          </a:xfrm>
        </p:spPr>
        <p:txBody>
          <a:bodyPr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</a:rPr>
              <a:t>Makes IP a controllable design variable instead of a hidden constraint.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6D828-A9C0-5CA1-C992-B5D72F8776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9577" y="238931"/>
            <a:ext cx="17328776" cy="141057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Pillar 3: IP and Data Rights that Enable Reuse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AE1CF7-9D22-F632-3604-BBC2A8BA7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0980" y="3003000"/>
            <a:ext cx="11624611" cy="7709999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4C89C34-EC9F-DB71-8DAC-621400F8F5DA}"/>
              </a:ext>
            </a:extLst>
          </p:cNvPr>
          <p:cNvSpPr txBox="1">
            <a:spLocks/>
          </p:cNvSpPr>
          <p:nvPr/>
        </p:nvSpPr>
        <p:spPr>
          <a:xfrm>
            <a:off x="3933982" y="12425256"/>
            <a:ext cx="17071817" cy="46950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OPSEC # </a:t>
            </a:r>
            <a:r>
              <a:rPr lang="en-US" sz="2400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OPSEC-2026-352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46364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AAC9B-C721-D3A5-6C59-CDCD6A2A5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F662F8-2439-D321-C614-DA202219AF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0980" y="3215025"/>
            <a:ext cx="20668501" cy="6174101"/>
          </a:xfrm>
        </p:spPr>
        <p:txBody>
          <a:bodyPr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</a:rPr>
              <a:t>Portfolio Acquisition Executive (PAE) owns cross-platform roadmap.</a:t>
            </a:r>
            <a:endParaRPr lang="en-US" dirty="0"/>
          </a:p>
          <a:p>
            <a:pPr marL="342900" indent="-342900">
              <a:buSzPct val="10000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</a:rPr>
              <a:t>Incentives for module reuse and multi-program adoption.</a:t>
            </a:r>
            <a:endParaRPr lang="en-US" dirty="0"/>
          </a:p>
          <a:p>
            <a:pPr marL="342900" indent="-342900">
              <a:buSzPct val="10000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</a:rPr>
              <a:t>AI modules stress-test MOSA: high compute, data, and update tempo.</a:t>
            </a:r>
            <a:endParaRPr lang="en-US" dirty="0"/>
          </a:p>
          <a:p>
            <a:pPr marL="342900" indent="-342900">
              <a:buSzPct val="10000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000000"/>
                </a:solidFill>
              </a:rPr>
              <a:t>If AI can be swapped between vendors, the ecosystem is working.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D71D38-235D-03F7-E85A-8FB5BD0D1C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9577" y="238931"/>
            <a:ext cx="17328776" cy="141057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Pillar 4: Portfolio Governance and AI Stress Test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D04D51B-98BA-631E-52BC-149288461BF1}"/>
              </a:ext>
            </a:extLst>
          </p:cNvPr>
          <p:cNvSpPr txBox="1">
            <a:spLocks/>
          </p:cNvSpPr>
          <p:nvPr/>
        </p:nvSpPr>
        <p:spPr>
          <a:xfrm>
            <a:off x="3933982" y="12425256"/>
            <a:ext cx="17071817" cy="46950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OPSEC # </a:t>
            </a:r>
            <a:r>
              <a:rPr lang="en-US" sz="2400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OPSEC-2026-352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09526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A2783-F113-2D90-BADF-EF1265DBB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82DDE6-EB18-E744-7428-AF3ACD7D6F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0980" y="3215025"/>
            <a:ext cx="20668501" cy="6174101"/>
          </a:xfrm>
        </p:spPr>
        <p:txBody>
          <a:bodyPr/>
          <a:lstStyle/>
          <a:p>
            <a:pPr marL="342900" indent="-342900">
              <a:buSzPct val="100000"/>
              <a:buChar char="•"/>
            </a:pPr>
            <a:r>
              <a:rPr lang="en-US" b="1" dirty="0">
                <a:solidFill>
                  <a:srgbClr val="000000"/>
                </a:solidFill>
              </a:rPr>
              <a:t>Establish</a:t>
            </a:r>
            <a:r>
              <a:rPr lang="en-US" dirty="0">
                <a:solidFill>
                  <a:srgbClr val="000000"/>
                </a:solidFill>
              </a:rPr>
              <a:t> clear Vehicle Integration Profiles (VIPs) for physical integration.</a:t>
            </a:r>
            <a:endParaRPr lang="en-US" dirty="0"/>
          </a:p>
          <a:p>
            <a:pPr marL="342900" indent="-342900">
              <a:buSzPct val="10000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b="1" dirty="0">
                <a:solidFill>
                  <a:srgbClr val="000000"/>
                </a:solidFill>
              </a:rPr>
              <a:t>Invest</a:t>
            </a:r>
            <a:r>
              <a:rPr lang="en-US" dirty="0">
                <a:solidFill>
                  <a:srgbClr val="000000"/>
                </a:solidFill>
              </a:rPr>
              <a:t> in the digital infrastructure for a validation pipeline.</a:t>
            </a:r>
            <a:endParaRPr lang="en-US" dirty="0"/>
          </a:p>
          <a:p>
            <a:pPr marL="342900" indent="-342900">
              <a:buSzPct val="10000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b="1" dirty="0">
                <a:solidFill>
                  <a:srgbClr val="000000"/>
                </a:solidFill>
              </a:rPr>
              <a:t>Engage</a:t>
            </a:r>
            <a:r>
              <a:rPr lang="en-US" dirty="0">
                <a:solidFill>
                  <a:srgbClr val="000000"/>
                </a:solidFill>
              </a:rPr>
              <a:t> strategically with industry consortia.</a:t>
            </a:r>
            <a:endParaRPr lang="en-US" dirty="0"/>
          </a:p>
          <a:p>
            <a:pPr marL="342900" indent="-342900">
              <a:buSzPct val="10000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b="1" dirty="0">
                <a:solidFill>
                  <a:srgbClr val="000000"/>
                </a:solidFill>
              </a:rPr>
              <a:t>Mandate</a:t>
            </a:r>
            <a:r>
              <a:rPr lang="en-US" dirty="0">
                <a:solidFill>
                  <a:srgbClr val="000000"/>
                </a:solidFill>
              </a:rPr>
              <a:t> explicit IP negotiations and enterprise-level incentives..</a:t>
            </a:r>
          </a:p>
          <a:p>
            <a:pPr marL="342900" indent="-342900">
              <a:buSzPct val="10000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137BC-BF73-80A4-1CFB-9967BF3908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69577" y="238931"/>
            <a:ext cx="17328776" cy="141057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PAE - Call for Action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A7BA9A72-AD9E-E7B2-C639-23E32596AE3A}"/>
              </a:ext>
            </a:extLst>
          </p:cNvPr>
          <p:cNvSpPr txBox="1">
            <a:spLocks/>
          </p:cNvSpPr>
          <p:nvPr/>
        </p:nvSpPr>
        <p:spPr>
          <a:xfrm>
            <a:off x="3933982" y="12425256"/>
            <a:ext cx="17071817" cy="46950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STATEMENT A. Approved for public release; distribution is unlimited. OPSEC # </a:t>
            </a:r>
            <a:r>
              <a:rPr lang="en-US" sz="2400" dirty="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OPSEC-2026-352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196051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4E7D377-00D4-4CA8-AA61-74046423293F}"/>
</file>

<file path=customXml/itemProps2.xml><?xml version="1.0" encoding="utf-8"?>
<ds:datastoreItem xmlns:ds="http://schemas.openxmlformats.org/officeDocument/2006/customXml" ds:itemID="{DACA316E-DDDA-4059-B1AE-29A2A9E3AA97}"/>
</file>

<file path=customXml/itemProps3.xml><?xml version="1.0" encoding="utf-8"?>
<ds:datastoreItem xmlns:ds="http://schemas.openxmlformats.org/officeDocument/2006/customXml" ds:itemID="{037B5EFB-AEF4-49B9-9C74-2DD078D98F73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296</Words>
  <Application>Microsoft Office PowerPoint</Application>
  <PresentationFormat>Custom</PresentationFormat>
  <Paragraphs>41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Helvetica Light</vt:lpstr>
      <vt:lpstr>Helvetica Neue</vt:lpstr>
      <vt:lpstr>Roboto Light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333</cp:revision>
  <dcterms:modified xsi:type="dcterms:W3CDTF">2026-08-08T00:42:51Z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